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10"/>
  </p:notesMasterIdLst>
  <p:sldIdLst>
    <p:sldId id="257" r:id="rId2"/>
    <p:sldId id="258" r:id="rId3"/>
    <p:sldId id="260" r:id="rId4"/>
    <p:sldId id="259" r:id="rId5"/>
    <p:sldId id="261" r:id="rId6"/>
    <p:sldId id="262" r:id="rId7"/>
    <p:sldId id="263" r:id="rId8"/>
    <p:sldId id="264" r:id="rId9"/>
  </p:sldIdLst>
  <p:sldSz cx="9144000" cy="6858000" type="screen4x3"/>
  <p:notesSz cx="6858000" cy="9144000"/>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99" autoAdjust="0"/>
    <p:restoredTop sz="94660"/>
  </p:normalViewPr>
  <p:slideViewPr>
    <p:cSldViewPr>
      <p:cViewPr>
        <p:scale>
          <a:sx n="75" d="100"/>
          <a:sy n="75" d="100"/>
        </p:scale>
        <p:origin x="-118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VE"/>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3F8F42-FCC1-469F-9CB9-221818A1C29D}" type="datetimeFigureOut">
              <a:rPr lang="es-VE" smtClean="0"/>
              <a:t>11/03/2011</a:t>
            </a:fld>
            <a:endParaRPr lang="es-VE"/>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VE"/>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VE"/>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03DB20-CEF1-41C5-A062-7F6F02A5BE93}" type="slidenum">
              <a:rPr lang="es-VE" smtClean="0"/>
              <a:t>‹Nº›</a:t>
            </a:fld>
            <a:endParaRPr lang="es-VE"/>
          </a:p>
        </p:txBody>
      </p:sp>
    </p:spTree>
    <p:extLst>
      <p:ext uri="{BB962C8B-B14F-4D97-AF65-F5344CB8AC3E}">
        <p14:creationId xmlns:p14="http://schemas.microsoft.com/office/powerpoint/2010/main" val="26915014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VE" dirty="0"/>
          </a:p>
        </p:txBody>
      </p:sp>
      <p:sp>
        <p:nvSpPr>
          <p:cNvPr id="4" name="3 Marcador de número de diapositiva"/>
          <p:cNvSpPr>
            <a:spLocks noGrp="1"/>
          </p:cNvSpPr>
          <p:nvPr>
            <p:ph type="sldNum" sz="quarter" idx="10"/>
          </p:nvPr>
        </p:nvSpPr>
        <p:spPr/>
        <p:txBody>
          <a:bodyPr/>
          <a:lstStyle/>
          <a:p>
            <a:fld id="{0103DB20-CEF1-41C5-A062-7F6F02A5BE93}" type="slidenum">
              <a:rPr lang="es-VE" smtClean="0"/>
              <a:t>1</a:t>
            </a:fld>
            <a:endParaRPr lang="es-VE"/>
          </a:p>
        </p:txBody>
      </p:sp>
    </p:spTree>
    <p:extLst>
      <p:ext uri="{BB962C8B-B14F-4D97-AF65-F5344CB8AC3E}">
        <p14:creationId xmlns:p14="http://schemas.microsoft.com/office/powerpoint/2010/main" val="568778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0103DB20-CEF1-41C5-A062-7F6F02A5BE93}" type="slidenum">
              <a:rPr lang="es-VE" smtClean="0"/>
              <a:t>5</a:t>
            </a:fld>
            <a:endParaRPr lang="es-VE"/>
          </a:p>
        </p:txBody>
      </p:sp>
    </p:spTree>
    <p:extLst>
      <p:ext uri="{BB962C8B-B14F-4D97-AF65-F5344CB8AC3E}">
        <p14:creationId xmlns:p14="http://schemas.microsoft.com/office/powerpoint/2010/main" val="40789638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s-ES" smtClean="0"/>
              <a:t>Haga clic para modificar el estilo de título del patrón</a:t>
            </a:r>
            <a:endParaRPr lang="en-US" dirty="0"/>
          </a:p>
        </p:txBody>
      </p:sp>
      <p:pic>
        <p:nvPicPr>
          <p:cNvPr id="8" name="Picture 7" descr="flourish2.png"/>
          <p:cNvPicPr>
            <a:picLocks noChangeAspect="1"/>
          </p:cNvPicPr>
          <p:nvPr/>
        </p:nvPicPr>
        <p:blipFill>
          <a:blip r:embed="rId3">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bwMode="white"/>
        <p:txBody>
          <a:bodyPr/>
          <a:lstStyle/>
          <a:p>
            <a:fld id="{9A460A9C-1DC7-489B-88C9-4E168352C7D4}" type="datetimeFigureOut">
              <a:rPr lang="es-VE" smtClean="0"/>
              <a:t>11/03/2011</a:t>
            </a:fld>
            <a:endParaRPr lang="es-VE"/>
          </a:p>
        </p:txBody>
      </p:sp>
      <p:sp>
        <p:nvSpPr>
          <p:cNvPr id="5" name="Footer Placeholder 4"/>
          <p:cNvSpPr>
            <a:spLocks noGrp="1"/>
          </p:cNvSpPr>
          <p:nvPr>
            <p:ph type="ftr" sz="quarter" idx="11"/>
          </p:nvPr>
        </p:nvSpPr>
        <p:spPr bwMode="white"/>
        <p:txBody>
          <a:bodyPr/>
          <a:lstStyle/>
          <a:p>
            <a:endParaRPr lang="es-VE"/>
          </a:p>
        </p:txBody>
      </p:sp>
      <p:sp>
        <p:nvSpPr>
          <p:cNvPr id="6" name="Slide Number Placeholder 5"/>
          <p:cNvSpPr>
            <a:spLocks noGrp="1"/>
          </p:cNvSpPr>
          <p:nvPr>
            <p:ph type="sldNum" sz="quarter" idx="12"/>
          </p:nvPr>
        </p:nvSpPr>
        <p:spPr/>
        <p:txBody>
          <a:bodyPr/>
          <a:lstStyle/>
          <a:p>
            <a:fld id="{A50FA9C7-DFFF-4CFF-94F9-4994B1BE7CF2}" type="slidenum">
              <a:rPr lang="es-VE" smtClean="0"/>
              <a:t>‹Nº›</a:t>
            </a:fld>
            <a:endParaRPr lang="es-VE"/>
          </a:p>
        </p:txBody>
      </p:sp>
    </p:spTree>
  </p:cSld>
  <p:clrMapOvr>
    <a:masterClrMapping/>
  </p:clrMapOvr>
  <p:transition spd="slow">
    <p:zoom/>
    <p:sndAc>
      <p:stSnd>
        <p:snd r:embed="rId1" name="wind.wav"/>
      </p:stSnd>
    </p:sndAc>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9A460A9C-1DC7-489B-88C9-4E168352C7D4}" type="datetimeFigureOut">
              <a:rPr lang="es-VE" smtClean="0"/>
              <a:t>11/03/2011</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A50FA9C7-DFFF-4CFF-94F9-4994B1BE7CF2}" type="slidenum">
              <a:rPr lang="es-VE" smtClean="0"/>
              <a:t>‹Nº›</a:t>
            </a:fld>
            <a:endParaRPr lang="es-VE"/>
          </a:p>
        </p:txBody>
      </p:sp>
    </p:spTree>
  </p:cSld>
  <p:clrMapOvr>
    <a:masterClrMapping/>
  </p:clrMapOvr>
  <p:transition spd="slow">
    <p:zoom/>
    <p:sndAc>
      <p:stSnd>
        <p:snd r:embed="rId1" name="wind.wav"/>
      </p:stSnd>
    </p:sndAc>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A460A9C-1DC7-489B-88C9-4E168352C7D4}" type="datetimeFigureOut">
              <a:rPr lang="es-VE" smtClean="0"/>
              <a:t>11/03/2011</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A50FA9C7-DFFF-4CFF-94F9-4994B1BE7CF2}" type="slidenum">
              <a:rPr lang="es-VE" smtClean="0"/>
              <a:t>‹Nº›</a:t>
            </a:fld>
            <a:endParaRPr lang="es-VE"/>
          </a:p>
        </p:txBody>
      </p:sp>
    </p:spTree>
  </p:cSld>
  <p:clrMapOvr>
    <a:masterClrMapping/>
  </p:clrMapOvr>
  <p:transition spd="slow">
    <p:zoom/>
    <p:sndAc>
      <p:stSnd>
        <p:snd r:embed="rId1" name="wind.wav"/>
      </p:stSnd>
    </p:sndAc>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A460A9C-1DC7-489B-88C9-4E168352C7D4}" type="datetimeFigureOut">
              <a:rPr lang="es-VE" smtClean="0"/>
              <a:t>11/03/2011</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A50FA9C7-DFFF-4CFF-94F9-4994B1BE7CF2}" type="slidenum">
              <a:rPr lang="es-VE" smtClean="0"/>
              <a:t>‹Nº›</a:t>
            </a:fld>
            <a:endParaRPr lang="es-VE"/>
          </a:p>
        </p:txBody>
      </p:sp>
      <p:pic>
        <p:nvPicPr>
          <p:cNvPr id="9" name="Picture 8" descr="flourish2.png"/>
          <p:cNvPicPr>
            <a:picLocks noChangeAspect="1"/>
          </p:cNvPicPr>
          <p:nvPr/>
        </p:nvPicPr>
        <p:blipFill>
          <a:blip r:embed="rId3">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transition spd="slow">
    <p:zoom/>
    <p:sndAc>
      <p:stSnd>
        <p:snd r:embed="rId1" name="wind.wav"/>
      </p:stSnd>
    </p:sndAc>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A460A9C-1DC7-489B-88C9-4E168352C7D4}" type="datetimeFigureOut">
              <a:rPr lang="es-VE" smtClean="0"/>
              <a:t>11/03/2011</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A50FA9C7-DFFF-4CFF-94F9-4994B1BE7CF2}" type="slidenum">
              <a:rPr lang="es-VE" smtClean="0"/>
              <a:t>‹Nº›</a:t>
            </a:fld>
            <a:endParaRPr lang="es-VE"/>
          </a:p>
        </p:txBody>
      </p:sp>
      <p:pic>
        <p:nvPicPr>
          <p:cNvPr id="7" name="Picture 6" descr="flourish2.png"/>
          <p:cNvPicPr>
            <a:picLocks noChangeAspect="1"/>
          </p:cNvPicPr>
          <p:nvPr/>
        </p:nvPicPr>
        <p:blipFill>
          <a:blip r:embed="rId3">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pic>
        <p:nvPicPr>
          <p:cNvPr id="8" name="Picture 7" descr="flourish2.png"/>
          <p:cNvPicPr>
            <a:picLocks noChangeAspect="1"/>
          </p:cNvPicPr>
          <p:nvPr/>
        </p:nvPicPr>
        <p:blipFill>
          <a:blip r:embed="rId3">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transition spd="slow">
    <p:zoom/>
    <p:sndAc>
      <p:stSnd>
        <p:snd r:embed="rId1" name="wind.wav"/>
      </p:stSnd>
    </p:sndAc>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9A460A9C-1DC7-489B-88C9-4E168352C7D4}" type="datetimeFigureOut">
              <a:rPr lang="es-VE" smtClean="0"/>
              <a:t>11/03/2011</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A50FA9C7-DFFF-4CFF-94F9-4994B1BE7CF2}" type="slidenum">
              <a:rPr lang="es-VE" smtClean="0"/>
              <a:t>‹Nº›</a:t>
            </a:fld>
            <a:endParaRPr lang="es-VE"/>
          </a:p>
        </p:txBody>
      </p:sp>
      <p:sp>
        <p:nvSpPr>
          <p:cNvPr id="12" name="Content Placeholder 11"/>
          <p:cNvSpPr>
            <a:spLocks noGrp="1"/>
          </p:cNvSpPr>
          <p:nvPr>
            <p:ph sz="quarter" idx="14"/>
          </p:nvPr>
        </p:nvSpPr>
        <p:spPr>
          <a:xfrm>
            <a:off x="4648200" y="2438400"/>
            <a:ext cx="3124200" cy="3124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pic>
        <p:nvPicPr>
          <p:cNvPr id="9" name="Picture 8" descr="flourish2.png"/>
          <p:cNvPicPr>
            <a:picLocks noChangeAspect="1"/>
          </p:cNvPicPr>
          <p:nvPr/>
        </p:nvPicPr>
        <p:blipFill>
          <a:blip r:embed="rId3">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transition spd="slow">
    <p:zoom/>
    <p:sndAc>
      <p:stSnd>
        <p:snd r:embed="rId1" name="wind.wav"/>
      </p:stSnd>
    </p:sndAc>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3">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9A460A9C-1DC7-489B-88C9-4E168352C7D4}" type="datetimeFigureOut">
              <a:rPr lang="es-VE" smtClean="0"/>
              <a:t>11/03/2011</a:t>
            </a:fld>
            <a:endParaRPr lang="es-VE"/>
          </a:p>
        </p:txBody>
      </p:sp>
      <p:sp>
        <p:nvSpPr>
          <p:cNvPr id="8" name="Footer Placeholder 7"/>
          <p:cNvSpPr>
            <a:spLocks noGrp="1"/>
          </p:cNvSpPr>
          <p:nvPr>
            <p:ph type="ftr" sz="quarter" idx="11"/>
          </p:nvPr>
        </p:nvSpPr>
        <p:spPr/>
        <p:txBody>
          <a:bodyPr/>
          <a:lstStyle/>
          <a:p>
            <a:endParaRPr lang="es-VE"/>
          </a:p>
        </p:txBody>
      </p:sp>
      <p:sp>
        <p:nvSpPr>
          <p:cNvPr id="9" name="Slide Number Placeholder 8"/>
          <p:cNvSpPr>
            <a:spLocks noGrp="1"/>
          </p:cNvSpPr>
          <p:nvPr>
            <p:ph type="sldNum" sz="quarter" idx="12"/>
          </p:nvPr>
        </p:nvSpPr>
        <p:spPr/>
        <p:txBody>
          <a:bodyPr/>
          <a:lstStyle/>
          <a:p>
            <a:fld id="{A50FA9C7-DFFF-4CFF-94F9-4994B1BE7CF2}" type="slidenum">
              <a:rPr lang="es-VE" smtClean="0"/>
              <a:t>‹Nº›</a:t>
            </a:fld>
            <a:endParaRPr lang="es-VE"/>
          </a:p>
        </p:txBody>
      </p:sp>
    </p:spTree>
  </p:cSld>
  <p:clrMapOvr>
    <a:masterClrMapping/>
  </p:clrMapOvr>
  <p:transition spd="slow">
    <p:zoom/>
    <p:sndAc>
      <p:stSnd>
        <p:snd r:embed="rId1" name="wind.wav"/>
      </p:stSnd>
    </p:sndAc>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9A460A9C-1DC7-489B-88C9-4E168352C7D4}" type="datetimeFigureOut">
              <a:rPr lang="es-VE" smtClean="0"/>
              <a:t>11/03/2011</a:t>
            </a:fld>
            <a:endParaRPr lang="es-VE"/>
          </a:p>
        </p:txBody>
      </p:sp>
      <p:sp>
        <p:nvSpPr>
          <p:cNvPr id="4" name="Footer Placeholder 3"/>
          <p:cNvSpPr>
            <a:spLocks noGrp="1"/>
          </p:cNvSpPr>
          <p:nvPr>
            <p:ph type="ftr" sz="quarter" idx="11"/>
          </p:nvPr>
        </p:nvSpPr>
        <p:spPr/>
        <p:txBody>
          <a:bodyPr/>
          <a:lstStyle/>
          <a:p>
            <a:endParaRPr lang="es-VE"/>
          </a:p>
        </p:txBody>
      </p:sp>
      <p:sp>
        <p:nvSpPr>
          <p:cNvPr id="5" name="Slide Number Placeholder 4"/>
          <p:cNvSpPr>
            <a:spLocks noGrp="1"/>
          </p:cNvSpPr>
          <p:nvPr>
            <p:ph type="sldNum" sz="quarter" idx="12"/>
          </p:nvPr>
        </p:nvSpPr>
        <p:spPr/>
        <p:txBody>
          <a:bodyPr/>
          <a:lstStyle/>
          <a:p>
            <a:fld id="{A50FA9C7-DFFF-4CFF-94F9-4994B1BE7CF2}" type="slidenum">
              <a:rPr lang="es-VE" smtClean="0"/>
              <a:t>‹Nº›</a:t>
            </a:fld>
            <a:endParaRPr lang="es-VE"/>
          </a:p>
        </p:txBody>
      </p:sp>
      <p:pic>
        <p:nvPicPr>
          <p:cNvPr id="7" name="Picture 6" descr="flourish2.png"/>
          <p:cNvPicPr>
            <a:picLocks noChangeAspect="1"/>
          </p:cNvPicPr>
          <p:nvPr/>
        </p:nvPicPr>
        <p:blipFill>
          <a:blip r:embed="rId3">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transition spd="slow">
    <p:zoom/>
    <p:sndAc>
      <p:stSnd>
        <p:snd r:embed="rId1" name="wind.wav"/>
      </p:stSnd>
    </p:sndAc>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9A460A9C-1DC7-489B-88C9-4E168352C7D4}" type="datetimeFigureOut">
              <a:rPr lang="es-VE" smtClean="0"/>
              <a:t>11/03/2011</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A50FA9C7-DFFF-4CFF-94F9-4994B1BE7CF2}" type="slidenum">
              <a:rPr lang="es-VE" smtClean="0"/>
              <a:t>‹Nº›</a:t>
            </a:fld>
            <a:endParaRPr lang="es-VE"/>
          </a:p>
        </p:txBody>
      </p:sp>
    </p:spTree>
  </p:cSld>
  <p:clrMapOvr>
    <a:masterClrMapping/>
  </p:clrMapOvr>
  <p:transition spd="slow">
    <p:zoom/>
    <p:sndAc>
      <p:stSnd>
        <p:snd r:embed="rId1" name="wind.wav"/>
      </p:stSnd>
    </p:sndAc>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A460A9C-1DC7-489B-88C9-4E168352C7D4}" type="datetimeFigureOut">
              <a:rPr lang="es-VE" smtClean="0"/>
              <a:t>11/03/2011</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A50FA9C7-DFFF-4CFF-94F9-4994B1BE7CF2}" type="slidenum">
              <a:rPr lang="es-VE" smtClean="0"/>
              <a:t>‹Nº›</a:t>
            </a:fld>
            <a:endParaRPr lang="es-VE"/>
          </a:p>
        </p:txBody>
      </p:sp>
      <p:sp>
        <p:nvSpPr>
          <p:cNvPr id="9" name="Content Placeholder 8"/>
          <p:cNvSpPr>
            <a:spLocks noGrp="1"/>
          </p:cNvSpPr>
          <p:nvPr>
            <p:ph sz="quarter" idx="13"/>
          </p:nvPr>
        </p:nvSpPr>
        <p:spPr>
          <a:xfrm>
            <a:off x="1371600" y="1676400"/>
            <a:ext cx="3276600" cy="3505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ransition spd="slow">
    <p:zoom/>
    <p:sndAc>
      <p:stSnd>
        <p:snd r:embed="rId1" name="wind.wav"/>
      </p:stSnd>
    </p:sndAc>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A460A9C-1DC7-489B-88C9-4E168352C7D4}" type="datetimeFigureOut">
              <a:rPr lang="es-VE" smtClean="0"/>
              <a:t>11/03/2011</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A50FA9C7-DFFF-4CFF-94F9-4994B1BE7CF2}" type="slidenum">
              <a:rPr lang="es-VE" smtClean="0"/>
              <a:t>‹Nº›</a:t>
            </a:fld>
            <a:endParaRPr lang="es-VE"/>
          </a:p>
        </p:txBody>
      </p:sp>
    </p:spTree>
  </p:cSld>
  <p:clrMapOvr>
    <a:masterClrMapping/>
  </p:clrMapOvr>
  <p:transition spd="slow">
    <p:zoom/>
    <p:sndAc>
      <p:stSnd>
        <p:snd r:embed="rId1" name="wind.wav"/>
      </p:stSnd>
    </p:sndAc>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4"/>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9A460A9C-1DC7-489B-88C9-4E168352C7D4}" type="datetimeFigureOut">
              <a:rPr lang="es-VE" smtClean="0"/>
              <a:t>11/03/2011</a:t>
            </a:fld>
            <a:endParaRPr lang="es-VE"/>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s-VE"/>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A50FA9C7-DFFF-4CFF-94F9-4994B1BE7CF2}" type="slidenum">
              <a:rPr lang="es-VE" smtClean="0"/>
              <a:t>‹Nº›</a:t>
            </a:fld>
            <a:endParaRPr lang="es-VE"/>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ransition spd="slow">
    <p:zoom/>
    <p:sndAc>
      <p:stSnd>
        <p:snd r:embed="rId13" name="wind.wav"/>
      </p:stSnd>
    </p:sndAc>
  </p:transition>
  <p:timing>
    <p:tnLst>
      <p:par>
        <p:cTn id="1" dur="indefinite" restart="never" nodeType="tmRoot"/>
      </p:par>
    </p:tnLst>
  </p:timing>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51684" y="1988841"/>
            <a:ext cx="8440644" cy="584775"/>
          </a:xfrm>
          <a:prstGeom prst="rect">
            <a:avLst/>
          </a:prstGeom>
          <a:noFill/>
        </p:spPr>
        <p:txBody>
          <a:bodyPr wrap="square" lIns="91440" tIns="45720" rIns="91440" bIns="45720">
            <a:spAutoFit/>
          </a:bodyPr>
          <a:lstStyle/>
          <a:p>
            <a:pPr algn="ctr"/>
            <a:r>
              <a:rPr lang="es-E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EL </a:t>
            </a:r>
            <a:r>
              <a:rPr lang="es-E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JOVEN SINDROME DE APERT</a:t>
            </a:r>
            <a:endParaRPr lang="es-ES" sz="3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endParaRPr>
          </a:p>
        </p:txBody>
      </p:sp>
      <p:sp>
        <p:nvSpPr>
          <p:cNvPr id="3" name="2 Rectángulo"/>
          <p:cNvSpPr/>
          <p:nvPr/>
        </p:nvSpPr>
        <p:spPr>
          <a:xfrm>
            <a:off x="2915816" y="1196752"/>
            <a:ext cx="3734432" cy="646331"/>
          </a:xfrm>
          <a:prstGeom prst="rect">
            <a:avLst/>
          </a:prstGeom>
        </p:spPr>
        <p:txBody>
          <a:bodyPr wrap="square">
            <a:spAutoFit/>
          </a:bodyPr>
          <a:lstStyle/>
          <a:p>
            <a:pPr lvl="0"/>
            <a:r>
              <a:rPr lang="es-ES" sz="3600" b="1" dirty="0">
                <a:ln w="18000">
                  <a:solidFill>
                    <a:schemeClr val="accent2">
                      <a:satMod val="140000"/>
                    </a:schemeClr>
                  </a:solidFill>
                  <a:prstDash val="solid"/>
                  <a:miter lim="800000"/>
                </a:ln>
                <a:solidFill>
                  <a:schemeClr val="accent1"/>
                </a:solidFill>
                <a:effectLst>
                  <a:outerShdw blurRad="25500" dist="23000" dir="7020000" algn="tl">
                    <a:srgbClr val="000000">
                      <a:alpha val="50000"/>
                    </a:srgbClr>
                  </a:outerShdw>
                </a:effectLst>
                <a:latin typeface="Aharoni" pitchFamily="2" charset="-79"/>
                <a:cs typeface="Aharoni" pitchFamily="2" charset="-79"/>
              </a:rPr>
              <a:t>EL NIÑO GENIO</a:t>
            </a:r>
            <a:endParaRPr lang="es-VE" sz="3600" b="1" dirty="0">
              <a:ln w="18000">
                <a:solidFill>
                  <a:schemeClr val="accent2">
                    <a:satMod val="140000"/>
                  </a:schemeClr>
                </a:solidFill>
                <a:prstDash val="solid"/>
                <a:miter lim="800000"/>
              </a:ln>
              <a:solidFill>
                <a:schemeClr val="accent1"/>
              </a:solidFill>
              <a:effectLst>
                <a:outerShdw blurRad="25500" dist="23000" dir="7020000" algn="tl">
                  <a:srgbClr val="000000">
                    <a:alpha val="50000"/>
                  </a:srgbClr>
                </a:outerShdw>
              </a:effectLst>
              <a:latin typeface="Aharoni" pitchFamily="2" charset="-79"/>
              <a:cs typeface="Aharoni" pitchFamily="2" charset="-79"/>
            </a:endParaRPr>
          </a:p>
        </p:txBody>
      </p:sp>
      <p:pic>
        <p:nvPicPr>
          <p:cNvPr id="2050" name="Picture 2" descr="C:\Users\Dell\Documents\100MEDIA\IMG_7154.JPG"/>
          <p:cNvPicPr>
            <a:picLocks noChangeAspect="1" noChangeArrowheads="1"/>
          </p:cNvPicPr>
          <p:nvPr/>
        </p:nvPicPr>
        <p:blipFill rotWithShape="1">
          <a:blip r:embed="rId4">
            <a:extLst>
              <a:ext uri="{28A0092B-C50C-407E-A947-70E740481C1C}">
                <a14:useLocalDpi xmlns:a14="http://schemas.microsoft.com/office/drawing/2010/main" val="0"/>
              </a:ext>
            </a:extLst>
          </a:blip>
          <a:srcRect l="2564" t="6412" r="66253" b="60053"/>
          <a:stretch/>
        </p:blipFill>
        <p:spPr bwMode="auto">
          <a:xfrm>
            <a:off x="2737154" y="3429000"/>
            <a:ext cx="4499142" cy="201622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cSld>
  <p:clrMapOvr>
    <a:masterClrMapping/>
  </p:clrMapOvr>
  <p:transition spd="slow">
    <p:zoom/>
    <p:sndAc>
      <p:stSnd>
        <p:snd r:embed="rId3" name="wind.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1259632" y="1412776"/>
            <a:ext cx="7056784" cy="4353347"/>
          </a:xfrm>
        </p:spPr>
        <p:txBody>
          <a:bodyPr>
            <a:noAutofit/>
          </a:bodyPr>
          <a:lstStyle/>
          <a:p>
            <a:r>
              <a:rPr lang="es-CO" sz="1200" b="1" dirty="0"/>
              <a:t>En 1906 Apert fue el primero en reconocer el síndrome </a:t>
            </a:r>
            <a:r>
              <a:rPr lang="es-CO" sz="1200" b="1" dirty="0" smtClean="0"/>
              <a:t> por  el cual lleva  su nombre  ..</a:t>
            </a:r>
            <a:endParaRPr lang="es-CO" sz="1200" dirty="0" smtClean="0"/>
          </a:p>
          <a:p>
            <a:r>
              <a:rPr lang="es-CO" sz="1200" dirty="0" smtClean="0"/>
              <a:t>El </a:t>
            </a:r>
            <a:r>
              <a:rPr lang="es-CO" sz="1200" dirty="0"/>
              <a:t>síndrome de Apert se trata de una anomalía craneofacial, denominada Acrocefalosindactilia Tipo I, que produce malformaciones en cráneo, cara, manos y pies, además de diversas alteraciones funcionales como: aumento de la presión intracraneal, problemas cardio-respiratorios, deficiencia mental, ceguera, pérdida de la audición, otitis, entre otras. Es un defecto genético que puede ser heredado de uno de los padres o puede ser una mutación nueva. Ocurre aproximadamente en 1 para 160 a 200 mil nacidos vivos.</a:t>
            </a:r>
            <a:br>
              <a:rPr lang="es-CO" sz="1200" dirty="0"/>
            </a:br>
            <a:r>
              <a:rPr lang="es-CO" sz="1200" dirty="0"/>
              <a:t/>
            </a:r>
            <a:br>
              <a:rPr lang="es-CO" sz="1200" dirty="0"/>
            </a:br>
            <a:r>
              <a:rPr lang="es-CO" sz="1200" b="1" dirty="0"/>
              <a:t>Causas del síndrome de Apert</a:t>
            </a:r>
          </a:p>
          <a:p>
            <a:r>
              <a:rPr lang="es-CO" sz="1200" dirty="0"/>
              <a:t>Las causas están en una mutación durante el periodo de gestación, en los factores de crecimiento de los fibroblastos (FGFR2) que se produce durante el proceso de formación de los gametos. Se desconocen las causas que producen esta mutación.</a:t>
            </a:r>
            <a:br>
              <a:rPr lang="es-CO" sz="1200" dirty="0"/>
            </a:br>
            <a:r>
              <a:rPr lang="es-CO" sz="1200" dirty="0"/>
              <a:t/>
            </a:r>
            <a:br>
              <a:rPr lang="es-CO" sz="1200" dirty="0"/>
            </a:br>
            <a:r>
              <a:rPr lang="es-CO" sz="1200" b="1" dirty="0"/>
              <a:t>Tratamiento del síndrome de Apert</a:t>
            </a:r>
          </a:p>
          <a:p>
            <a:r>
              <a:rPr lang="es-CO" sz="1200" dirty="0"/>
              <a:t>Para arreglar estas alteraciones, se requiere varias intervenciones quirúrgicas para descomprimir el espacio intracraneal, mejorar la función respiratoria, permitir el desarrollo normal e impedir que las distintas áreas cerebrales queden afectadas. </a:t>
            </a:r>
            <a:br>
              <a:rPr lang="es-CO" sz="1200" dirty="0"/>
            </a:br>
            <a:r>
              <a:rPr lang="es-CO" sz="1200" dirty="0"/>
              <a:t/>
            </a:r>
            <a:br>
              <a:rPr lang="es-CO" sz="1200" dirty="0"/>
            </a:br>
            <a:r>
              <a:rPr lang="es-CO" sz="1200" dirty="0"/>
              <a:t>Cuánto antes se haga la cirugía mejor, ya que si la hipertensión intracraneal no se trata, puede producir atrofia óptica, ceguera y apnea, además de poner en riesgo la vida del niño.</a:t>
            </a:r>
            <a:br>
              <a:rPr lang="es-CO" sz="1200" dirty="0"/>
            </a:br>
            <a:r>
              <a:rPr lang="es-CO" sz="1200" dirty="0"/>
              <a:t/>
            </a:r>
            <a:br>
              <a:rPr lang="es-CO" sz="1200" dirty="0"/>
            </a:br>
            <a:endParaRPr lang="es-VE" sz="1200" dirty="0" smtClean="0">
              <a:latin typeface="Arial" pitchFamily="34" charset="0"/>
              <a:cs typeface="Arial" pitchFamily="34" charset="0"/>
            </a:endParaRPr>
          </a:p>
        </p:txBody>
      </p:sp>
      <p:sp>
        <p:nvSpPr>
          <p:cNvPr id="2" name="1 Título"/>
          <p:cNvSpPr>
            <a:spLocks noGrp="1"/>
          </p:cNvSpPr>
          <p:nvPr>
            <p:ph type="title"/>
          </p:nvPr>
        </p:nvSpPr>
        <p:spPr>
          <a:xfrm>
            <a:off x="1475656" y="1052736"/>
            <a:ext cx="6400800" cy="685800"/>
          </a:xfrm>
        </p:spPr>
        <p:txBody>
          <a:bodyPr>
            <a:normAutofit fontScale="90000"/>
          </a:bodyPr>
          <a:lstStyle/>
          <a:p>
            <a:pPr algn="ctr"/>
            <a:r>
              <a:rPr lang="es-MX" sz="4000" b="1" dirty="0" smtClean="0">
                <a:latin typeface="Arial" pitchFamily="34" charset="0"/>
                <a:cs typeface="Arial" pitchFamily="34" charset="0"/>
              </a:rPr>
              <a:t>editorial</a:t>
            </a:r>
            <a:endParaRPr lang="es-VE" sz="4000" b="1" dirty="0">
              <a:latin typeface="Arial" pitchFamily="34" charset="0"/>
              <a:cs typeface="Arial" pitchFamily="34" charset="0"/>
            </a:endParaRPr>
          </a:p>
        </p:txBody>
      </p:sp>
    </p:spTree>
  </p:cSld>
  <p:clrMapOvr>
    <a:masterClrMapping/>
  </p:clrMapOvr>
  <p:transition spd="slow">
    <p:zoom/>
    <p:sndAc>
      <p:stSnd>
        <p:snd r:embed="rId2" name="wind.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1380480" y="1522140"/>
            <a:ext cx="6400800" cy="685800"/>
          </a:xfrm>
        </p:spPr>
        <p:txBody>
          <a:bodyPr>
            <a:normAutofit fontScale="90000"/>
          </a:bodyPr>
          <a:lstStyle/>
          <a:p>
            <a:pPr algn="ctr"/>
            <a:r>
              <a:rPr lang="es-MX" sz="4400" b="1" dirty="0" smtClean="0">
                <a:latin typeface="Arial" pitchFamily="34" charset="0"/>
                <a:cs typeface="Arial" pitchFamily="34" charset="0"/>
              </a:rPr>
              <a:t>Currículo </a:t>
            </a:r>
            <a:r>
              <a:rPr lang="es-MX" sz="4400" b="1" dirty="0" smtClean="0">
                <a:latin typeface="Arial" pitchFamily="34" charset="0"/>
                <a:cs typeface="Arial" pitchFamily="34" charset="0"/>
              </a:rPr>
              <a:t>del editor</a:t>
            </a:r>
            <a:endParaRPr lang="es-VE" sz="4400" b="1" dirty="0">
              <a:latin typeface="Arial" pitchFamily="34" charset="0"/>
              <a:cs typeface="Arial" pitchFamily="34" charset="0"/>
            </a:endParaRPr>
          </a:p>
        </p:txBody>
      </p:sp>
      <p:sp>
        <p:nvSpPr>
          <p:cNvPr id="2" name="1 CuadroTexto"/>
          <p:cNvSpPr txBox="1"/>
          <p:nvPr/>
        </p:nvSpPr>
        <p:spPr>
          <a:xfrm>
            <a:off x="1052488" y="2204864"/>
            <a:ext cx="7056784" cy="3416320"/>
          </a:xfrm>
          <a:prstGeom prst="rect">
            <a:avLst/>
          </a:prstGeom>
          <a:noFill/>
        </p:spPr>
        <p:txBody>
          <a:bodyPr wrap="square" rtlCol="0">
            <a:spAutoFit/>
          </a:bodyPr>
          <a:lstStyle/>
          <a:p>
            <a:pPr algn="just"/>
            <a:r>
              <a:rPr lang="es-CO" dirty="0" smtClean="0"/>
              <a:t> una  de las  condiciones  necesarias  para  desarrollar al  ser humano,  son la  habilidades  sociales  que  le  permiten integrarse  en su entorno,  para  La  igualdad  de   condiciones   en la   vida  laboral  he    desarrolló </a:t>
            </a:r>
            <a:r>
              <a:rPr lang="es-CO" dirty="0"/>
              <a:t>diversas actividades en el ámbito de la </a:t>
            </a:r>
            <a:r>
              <a:rPr lang="es-CO" dirty="0" smtClean="0"/>
              <a:t> educación   especial   favoreciendo  el  proceso  de  adquisición de nuevos  repertorios para  el proceso de  integración . Soy   Técnico  superior  de   educación  especial  graduado  en  el  Colegio  Universitario  de  Monseñor  de  Talavera actualmente  me dedico  a la    laboral   Docente   desde hace   cinco  años  en   el Instituto  de  Educación Especial   José  Gregorio Hernández desarrollando  proyectos  productivos  dentro  de esta comunidad y  capacitando  a  jóvenes  con necesidades  educativas  especiales a lo  largo  de estos    en las  áreas   de  marroquinería, cría de  pollo y engorde,  gallinas   ponedoras,  cría  de  cerdos, </a:t>
            </a:r>
            <a:r>
              <a:rPr lang="es-CO" dirty="0" smtClean="0"/>
              <a:t>cunicultura.    </a:t>
            </a:r>
            <a:endParaRPr lang="es-CO" dirty="0"/>
          </a:p>
        </p:txBody>
      </p:sp>
    </p:spTree>
  </p:cSld>
  <p:clrMapOvr>
    <a:masterClrMapping/>
  </p:clrMapOvr>
  <p:transition spd="slow">
    <p:zoom/>
    <p:sndAc>
      <p:stSnd>
        <p:snd r:embed="rId2" name="wind.wav"/>
      </p:stSnd>
    </p:sndAc>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475656" y="1124744"/>
            <a:ext cx="6400800" cy="685800"/>
          </a:xfrm>
        </p:spPr>
        <p:txBody>
          <a:bodyPr>
            <a:normAutofit fontScale="90000"/>
          </a:bodyPr>
          <a:lstStyle/>
          <a:p>
            <a:pPr algn="ctr"/>
            <a:r>
              <a:rPr lang="es-MX" sz="4400" b="1" dirty="0" smtClean="0">
                <a:latin typeface="Arial" pitchFamily="34" charset="0"/>
                <a:cs typeface="Arial" pitchFamily="34" charset="0"/>
              </a:rPr>
              <a:t>Plan de acción</a:t>
            </a:r>
            <a:endParaRPr lang="es-VE" sz="4400" b="1" dirty="0">
              <a:latin typeface="Arial" pitchFamily="34" charset="0"/>
              <a:cs typeface="Arial" pitchFamily="34" charset="0"/>
            </a:endParaRPr>
          </a:p>
        </p:txBody>
      </p:sp>
      <p:graphicFrame>
        <p:nvGraphicFramePr>
          <p:cNvPr id="5" name="4 Tabla"/>
          <p:cNvGraphicFramePr>
            <a:graphicFrameLocks noGrp="1"/>
          </p:cNvGraphicFramePr>
          <p:nvPr>
            <p:extLst>
              <p:ext uri="{D42A27DB-BD31-4B8C-83A1-F6EECF244321}">
                <p14:modId xmlns:p14="http://schemas.microsoft.com/office/powerpoint/2010/main" val="4291417209"/>
              </p:ext>
            </p:extLst>
          </p:nvPr>
        </p:nvGraphicFramePr>
        <p:xfrm>
          <a:off x="827584" y="1772816"/>
          <a:ext cx="7416822" cy="4320479"/>
        </p:xfrm>
        <a:graphic>
          <a:graphicData uri="http://schemas.openxmlformats.org/drawingml/2006/table">
            <a:tbl>
              <a:tblPr/>
              <a:tblGrid>
                <a:gridCol w="1384102"/>
                <a:gridCol w="1810708"/>
                <a:gridCol w="1401388"/>
                <a:gridCol w="1295435"/>
                <a:gridCol w="1525189"/>
              </a:tblGrid>
              <a:tr h="453444">
                <a:tc>
                  <a:txBody>
                    <a:bodyPr/>
                    <a:lstStyle/>
                    <a:p>
                      <a:pPr algn="ctr">
                        <a:lnSpc>
                          <a:spcPct val="115000"/>
                        </a:lnSpc>
                        <a:spcAft>
                          <a:spcPts val="0"/>
                        </a:spcAft>
                      </a:pPr>
                      <a:endParaRPr lang="es-VE" sz="800" dirty="0">
                        <a:latin typeface="Calibri"/>
                        <a:ea typeface="Calibri"/>
                        <a:cs typeface="Times New Roman"/>
                      </a:endParaRPr>
                    </a:p>
                    <a:p>
                      <a:pPr algn="ctr">
                        <a:lnSpc>
                          <a:spcPct val="115000"/>
                        </a:lnSpc>
                        <a:spcAft>
                          <a:spcPts val="0"/>
                        </a:spcAft>
                      </a:pPr>
                      <a:r>
                        <a:rPr lang="es-ES" sz="900" b="1" dirty="0">
                          <a:latin typeface="Arial"/>
                          <a:ea typeface="Calibri"/>
                          <a:cs typeface="Times New Roman"/>
                        </a:rPr>
                        <a:t>Fecha </a:t>
                      </a:r>
                      <a:endParaRPr lang="es-VE" sz="800" dirty="0">
                        <a:latin typeface="Calibri"/>
                        <a:ea typeface="Calibri"/>
                        <a:cs typeface="Times New Roman"/>
                      </a:endParaRPr>
                    </a:p>
                  </a:txBody>
                  <a:tcPr marL="49483" marR="494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VE" sz="800" dirty="0">
                        <a:latin typeface="Calibri"/>
                        <a:ea typeface="Calibri"/>
                        <a:cs typeface="Times New Roman"/>
                      </a:endParaRPr>
                    </a:p>
                    <a:p>
                      <a:pPr algn="ctr">
                        <a:lnSpc>
                          <a:spcPct val="115000"/>
                        </a:lnSpc>
                        <a:spcAft>
                          <a:spcPts val="0"/>
                        </a:spcAft>
                      </a:pPr>
                      <a:r>
                        <a:rPr lang="es-ES" sz="900" b="1" dirty="0">
                          <a:latin typeface="Arial"/>
                          <a:ea typeface="Calibri"/>
                          <a:cs typeface="Times New Roman"/>
                        </a:rPr>
                        <a:t>Actividades</a:t>
                      </a:r>
                      <a:endParaRPr lang="es-VE" sz="800" dirty="0">
                        <a:latin typeface="Calibri"/>
                        <a:ea typeface="Calibri"/>
                        <a:cs typeface="Times New Roman"/>
                      </a:endParaRPr>
                    </a:p>
                  </a:txBody>
                  <a:tcPr marL="49483" marR="494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b="1">
                          <a:latin typeface="Arial"/>
                          <a:ea typeface="Calibri"/>
                          <a:cs typeface="Times New Roman"/>
                        </a:rPr>
                        <a:t>propósitos</a:t>
                      </a:r>
                      <a:endParaRPr lang="es-VE" sz="800">
                        <a:latin typeface="Calibri"/>
                        <a:ea typeface="Calibri"/>
                        <a:cs typeface="Times New Roman"/>
                      </a:endParaRPr>
                    </a:p>
                  </a:txBody>
                  <a:tcPr marL="49483" marR="494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VE" sz="800">
                        <a:latin typeface="Calibri"/>
                        <a:ea typeface="Calibri"/>
                        <a:cs typeface="Times New Roman"/>
                      </a:endParaRPr>
                    </a:p>
                    <a:p>
                      <a:pPr algn="ctr">
                        <a:lnSpc>
                          <a:spcPct val="115000"/>
                        </a:lnSpc>
                        <a:spcAft>
                          <a:spcPts val="0"/>
                        </a:spcAft>
                      </a:pPr>
                      <a:r>
                        <a:rPr lang="es-ES" sz="900" b="1">
                          <a:latin typeface="Arial"/>
                          <a:ea typeface="Calibri"/>
                          <a:cs typeface="Times New Roman"/>
                        </a:rPr>
                        <a:t>Responsables</a:t>
                      </a:r>
                      <a:endParaRPr lang="es-VE" sz="800">
                        <a:latin typeface="Calibri"/>
                        <a:ea typeface="Calibri"/>
                        <a:cs typeface="Times New Roman"/>
                      </a:endParaRPr>
                    </a:p>
                  </a:txBody>
                  <a:tcPr marL="49483" marR="494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VE" sz="800" dirty="0">
                        <a:latin typeface="Calibri"/>
                        <a:ea typeface="Calibri"/>
                        <a:cs typeface="Times New Roman"/>
                      </a:endParaRPr>
                    </a:p>
                  </a:txBody>
                  <a:tcPr marL="49483" marR="494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67035">
                <a:tc>
                  <a:txBody>
                    <a:bodyPr/>
                    <a:lstStyle/>
                    <a:p>
                      <a:pPr>
                        <a:lnSpc>
                          <a:spcPct val="115000"/>
                        </a:lnSpc>
                        <a:spcAft>
                          <a:spcPts val="0"/>
                        </a:spcAft>
                      </a:pPr>
                      <a:r>
                        <a:rPr lang="es-ES" sz="900" dirty="0" smtClean="0">
                          <a:latin typeface="Arial"/>
                          <a:ea typeface="Calibri"/>
                          <a:cs typeface="Times New Roman"/>
                        </a:rPr>
                        <a:t>Marzo</a:t>
                      </a:r>
                      <a:r>
                        <a:rPr lang="es-ES" sz="900" baseline="0" dirty="0" smtClean="0">
                          <a:latin typeface="Arial"/>
                          <a:ea typeface="Calibri"/>
                          <a:cs typeface="Times New Roman"/>
                        </a:rPr>
                        <a:t> 2011</a:t>
                      </a:r>
                      <a:endParaRPr lang="es-VE" sz="800" dirty="0">
                        <a:latin typeface="Calibri"/>
                        <a:ea typeface="Calibri"/>
                        <a:cs typeface="Times New Roman"/>
                      </a:endParaRPr>
                    </a:p>
                  </a:txBody>
                  <a:tcPr marL="49483" marR="494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lvl="0" indent="0">
                        <a:lnSpc>
                          <a:spcPct val="115000"/>
                        </a:lnSpc>
                        <a:spcAft>
                          <a:spcPts val="0"/>
                        </a:spcAft>
                        <a:buFont typeface="+mj-lt"/>
                        <a:buNone/>
                      </a:pPr>
                      <a:endParaRPr lang="es-ES" sz="900" dirty="0" smtClean="0">
                        <a:latin typeface="Arial"/>
                        <a:ea typeface="Calibri"/>
                        <a:cs typeface="Times New Roman"/>
                      </a:endParaRPr>
                    </a:p>
                    <a:p>
                      <a:pPr marL="0" lvl="0" indent="0" algn="ctr">
                        <a:lnSpc>
                          <a:spcPct val="115000"/>
                        </a:lnSpc>
                        <a:spcAft>
                          <a:spcPts val="0"/>
                        </a:spcAft>
                        <a:buFont typeface="+mj-lt"/>
                        <a:buNone/>
                      </a:pPr>
                      <a:r>
                        <a:rPr lang="es-ES" sz="900" dirty="0" smtClean="0">
                          <a:latin typeface="Arial"/>
                          <a:ea typeface="Calibri"/>
                          <a:cs typeface="Times New Roman"/>
                        </a:rPr>
                        <a:t>Diagnóstico  </a:t>
                      </a:r>
                      <a:r>
                        <a:rPr lang="es-ES" sz="900" dirty="0" smtClean="0">
                          <a:latin typeface="Arial"/>
                          <a:ea typeface="Calibri"/>
                          <a:cs typeface="Times New Roman"/>
                        </a:rPr>
                        <a:t>exploración   vocacional </a:t>
                      </a:r>
                      <a:endParaRPr lang="es-VE" sz="800" dirty="0">
                        <a:latin typeface="Calibri"/>
                        <a:ea typeface="Calibri"/>
                        <a:cs typeface="Times New Roman"/>
                      </a:endParaRPr>
                    </a:p>
                    <a:p>
                      <a:pPr>
                        <a:lnSpc>
                          <a:spcPct val="115000"/>
                        </a:lnSpc>
                        <a:spcAft>
                          <a:spcPts val="0"/>
                        </a:spcAft>
                      </a:pPr>
                      <a:endParaRPr lang="es-VE" sz="800" dirty="0">
                        <a:latin typeface="Calibri"/>
                        <a:ea typeface="Calibri"/>
                        <a:cs typeface="Times New Roman"/>
                      </a:endParaRPr>
                    </a:p>
                    <a:p>
                      <a:pPr marL="342900" lvl="0" indent="-342900">
                        <a:lnSpc>
                          <a:spcPct val="115000"/>
                        </a:lnSpc>
                        <a:spcAft>
                          <a:spcPts val="0"/>
                        </a:spcAft>
                        <a:buFont typeface="Symbol"/>
                        <a:buChar char=""/>
                      </a:pPr>
                      <a:endParaRPr lang="es-VE" sz="800" dirty="0">
                        <a:latin typeface="Calibri"/>
                        <a:ea typeface="Calibri"/>
                        <a:cs typeface="Times New Roman"/>
                      </a:endParaRPr>
                    </a:p>
                    <a:p>
                      <a:pPr marL="342900" lvl="0" indent="-342900">
                        <a:lnSpc>
                          <a:spcPct val="115000"/>
                        </a:lnSpc>
                        <a:spcAft>
                          <a:spcPts val="0"/>
                        </a:spcAft>
                        <a:buFont typeface="Symbol"/>
                        <a:buChar char=""/>
                      </a:pPr>
                      <a:r>
                        <a:rPr lang="es-ES" sz="900" dirty="0" smtClean="0">
                          <a:latin typeface="Arial"/>
                          <a:ea typeface="Calibri"/>
                          <a:cs typeface="Times New Roman"/>
                        </a:rPr>
                        <a:t>.cumplimiento  de   la  jornada  de trabajo  </a:t>
                      </a:r>
                      <a:endParaRPr lang="es-VE" sz="800" dirty="0">
                        <a:latin typeface="Calibri"/>
                        <a:ea typeface="Calibri"/>
                        <a:cs typeface="Times New Roman"/>
                      </a:endParaRPr>
                    </a:p>
                    <a:p>
                      <a:pPr marL="342900" lvl="0" indent="-342900">
                        <a:lnSpc>
                          <a:spcPct val="115000"/>
                        </a:lnSpc>
                        <a:spcAft>
                          <a:spcPts val="0"/>
                        </a:spcAft>
                        <a:buFont typeface="Symbol"/>
                        <a:buChar char=""/>
                      </a:pPr>
                      <a:r>
                        <a:rPr lang="es-ES" sz="900" dirty="0" smtClean="0">
                          <a:latin typeface="Arial"/>
                          <a:ea typeface="Calibri"/>
                          <a:cs typeface="Times New Roman"/>
                        </a:rPr>
                        <a:t>Identificación</a:t>
                      </a:r>
                      <a:r>
                        <a:rPr lang="es-ES" sz="900" baseline="0" dirty="0" smtClean="0">
                          <a:latin typeface="Arial"/>
                          <a:ea typeface="Calibri"/>
                          <a:cs typeface="Times New Roman"/>
                        </a:rPr>
                        <a:t>  de las instrumentos  de trabajo  </a:t>
                      </a:r>
                      <a:endParaRPr lang="es-VE" sz="800" dirty="0">
                        <a:latin typeface="Calibri"/>
                        <a:ea typeface="Calibri"/>
                        <a:cs typeface="Times New Roman"/>
                      </a:endParaRPr>
                    </a:p>
                    <a:p>
                      <a:pPr marL="342900" lvl="0" indent="-342900">
                        <a:lnSpc>
                          <a:spcPct val="115000"/>
                        </a:lnSpc>
                        <a:spcAft>
                          <a:spcPts val="0"/>
                        </a:spcAft>
                        <a:buFont typeface="Symbol"/>
                        <a:buChar char=""/>
                      </a:pPr>
                      <a:r>
                        <a:rPr lang="es-ES" sz="900" dirty="0" smtClean="0">
                          <a:latin typeface="Arial"/>
                          <a:ea typeface="Calibri"/>
                          <a:cs typeface="Times New Roman"/>
                        </a:rPr>
                        <a:t>Ejecución</a:t>
                      </a:r>
                      <a:r>
                        <a:rPr lang="es-ES" sz="900" baseline="0" dirty="0" smtClean="0">
                          <a:latin typeface="Arial"/>
                          <a:ea typeface="Calibri"/>
                          <a:cs typeface="Times New Roman"/>
                        </a:rPr>
                        <a:t>    de las  actividades del  área   laboral  producción    animal</a:t>
                      </a:r>
                      <a:endParaRPr lang="es-VE" sz="800" dirty="0">
                        <a:latin typeface="Calibri"/>
                        <a:ea typeface="Calibri"/>
                        <a:cs typeface="Times New Roman"/>
                      </a:endParaRPr>
                    </a:p>
                    <a:p>
                      <a:pPr marL="342900" lvl="0" indent="-342900">
                        <a:lnSpc>
                          <a:spcPct val="115000"/>
                        </a:lnSpc>
                        <a:spcAft>
                          <a:spcPts val="0"/>
                        </a:spcAft>
                        <a:buFont typeface="Symbol"/>
                        <a:buChar char=""/>
                      </a:pPr>
                      <a:r>
                        <a:rPr lang="es-ES" sz="900" dirty="0">
                          <a:latin typeface="Arial"/>
                          <a:ea typeface="Calibri"/>
                          <a:cs typeface="Times New Roman"/>
                        </a:rPr>
                        <a:t>Actividades integradoras familia-sociedad-alumnos.</a:t>
                      </a:r>
                      <a:endParaRPr lang="es-VE" sz="800" dirty="0">
                        <a:latin typeface="Calibri"/>
                        <a:ea typeface="Calibri"/>
                        <a:cs typeface="Times New Roman"/>
                      </a:endParaRPr>
                    </a:p>
                  </a:txBody>
                  <a:tcPr marL="49483" marR="494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Symbol"/>
                        <a:buChar char=""/>
                      </a:pPr>
                      <a:endParaRPr lang="es-ES" sz="900" dirty="0" smtClean="0">
                        <a:latin typeface="Arial"/>
                        <a:ea typeface="Calibri"/>
                        <a:cs typeface="Times New Roman"/>
                      </a:endParaRPr>
                    </a:p>
                    <a:p>
                      <a:pPr marL="342900" lvl="0" indent="-342900">
                        <a:lnSpc>
                          <a:spcPct val="115000"/>
                        </a:lnSpc>
                        <a:spcAft>
                          <a:spcPts val="0"/>
                        </a:spcAft>
                        <a:buFont typeface="Symbol"/>
                        <a:buChar char=""/>
                      </a:pPr>
                      <a:r>
                        <a:rPr lang="es-ES" sz="900" dirty="0" smtClean="0">
                          <a:latin typeface="Arial"/>
                          <a:ea typeface="Calibri"/>
                          <a:cs typeface="Times New Roman"/>
                        </a:rPr>
                        <a:t>Reforzar en el joven  las habilidades para</a:t>
                      </a:r>
                      <a:r>
                        <a:rPr lang="es-ES" sz="900" baseline="0" dirty="0" smtClean="0">
                          <a:latin typeface="Arial"/>
                          <a:ea typeface="Calibri"/>
                          <a:cs typeface="Times New Roman"/>
                        </a:rPr>
                        <a:t> el desempeño  laboral como ofic-boy</a:t>
                      </a:r>
                    </a:p>
                    <a:p>
                      <a:pPr marL="0" lvl="0" indent="0">
                        <a:lnSpc>
                          <a:spcPct val="115000"/>
                        </a:lnSpc>
                        <a:spcAft>
                          <a:spcPts val="0"/>
                        </a:spcAft>
                        <a:buFont typeface="Symbol"/>
                        <a:buNone/>
                      </a:pPr>
                      <a:endParaRPr lang="es-ES" sz="900" baseline="0" dirty="0" smtClean="0">
                        <a:latin typeface="Arial"/>
                        <a:ea typeface="Calibri"/>
                        <a:cs typeface="Times New Roman"/>
                      </a:endParaRPr>
                    </a:p>
                    <a:p>
                      <a:pPr marL="342900" lvl="0" indent="-342900">
                        <a:lnSpc>
                          <a:spcPct val="115000"/>
                        </a:lnSpc>
                        <a:spcAft>
                          <a:spcPts val="0"/>
                        </a:spcAft>
                        <a:buFont typeface="Symbol"/>
                        <a:buChar char=""/>
                      </a:pPr>
                      <a:r>
                        <a:rPr lang="es-ES" sz="900" baseline="0" dirty="0" smtClean="0">
                          <a:latin typeface="Arial"/>
                          <a:ea typeface="Calibri"/>
                          <a:cs typeface="Times New Roman"/>
                        </a:rPr>
                        <a:t>Desarrollar  habilidades de informática como el manejo del computador el programas que le permita como Word </a:t>
                      </a:r>
                    </a:p>
                    <a:p>
                      <a:pPr marL="0" lvl="0" indent="0">
                        <a:lnSpc>
                          <a:spcPct val="115000"/>
                        </a:lnSpc>
                        <a:spcAft>
                          <a:spcPts val="0"/>
                        </a:spcAft>
                        <a:buFont typeface="Symbol"/>
                        <a:buNone/>
                      </a:pPr>
                      <a:endParaRPr lang="es-VE" sz="800" dirty="0">
                        <a:latin typeface="Calibri"/>
                        <a:ea typeface="Calibri"/>
                        <a:cs typeface="Times New Roman"/>
                      </a:endParaRPr>
                    </a:p>
                    <a:p>
                      <a:pPr marL="342900" lvl="0" indent="-342900">
                        <a:lnSpc>
                          <a:spcPct val="115000"/>
                        </a:lnSpc>
                        <a:spcAft>
                          <a:spcPts val="0"/>
                        </a:spcAft>
                        <a:buFont typeface="Symbol"/>
                        <a:buChar char=""/>
                      </a:pPr>
                      <a:r>
                        <a:rPr lang="es-ES" sz="900" dirty="0">
                          <a:latin typeface="Arial"/>
                          <a:ea typeface="Calibri"/>
                          <a:cs typeface="Times New Roman"/>
                        </a:rPr>
                        <a:t>Integrar a la familia-sociedad-escuela.</a:t>
                      </a:r>
                      <a:endParaRPr lang="es-VE" sz="800" dirty="0">
                        <a:latin typeface="Calibri"/>
                        <a:ea typeface="Calibri"/>
                        <a:cs typeface="Times New Roman"/>
                      </a:endParaRPr>
                    </a:p>
                  </a:txBody>
                  <a:tcPr marL="49483" marR="494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Symbol"/>
                        <a:buChar char=""/>
                      </a:pPr>
                      <a:endParaRPr lang="es-ES" sz="900" dirty="0" smtClean="0">
                        <a:latin typeface="Arial"/>
                        <a:ea typeface="Calibri"/>
                        <a:cs typeface="Times New Roman"/>
                      </a:endParaRPr>
                    </a:p>
                    <a:p>
                      <a:pPr marL="342900" lvl="0" indent="-342900">
                        <a:lnSpc>
                          <a:spcPct val="115000"/>
                        </a:lnSpc>
                        <a:spcAft>
                          <a:spcPts val="0"/>
                        </a:spcAft>
                        <a:buFont typeface="Symbol"/>
                        <a:buChar char=""/>
                      </a:pPr>
                      <a:r>
                        <a:rPr lang="es-ES" sz="900" dirty="0" smtClean="0">
                          <a:latin typeface="Arial"/>
                          <a:ea typeface="Calibri"/>
                          <a:cs typeface="Times New Roman"/>
                        </a:rPr>
                        <a:t>Docente </a:t>
                      </a:r>
                      <a:r>
                        <a:rPr lang="es-ES" sz="900" dirty="0">
                          <a:latin typeface="Arial"/>
                          <a:ea typeface="Calibri"/>
                          <a:cs typeface="Times New Roman"/>
                        </a:rPr>
                        <a:t>de aula</a:t>
                      </a:r>
                      <a:r>
                        <a:rPr lang="es-ES" sz="900" dirty="0" smtClean="0">
                          <a:latin typeface="Arial"/>
                          <a:ea typeface="Calibri"/>
                          <a:cs typeface="Times New Roman"/>
                        </a:rPr>
                        <a:t>.</a:t>
                      </a:r>
                      <a:endParaRPr lang="es-VE" sz="800" dirty="0">
                        <a:latin typeface="Calibri"/>
                        <a:ea typeface="Calibri"/>
                        <a:cs typeface="Times New Roman"/>
                      </a:endParaRPr>
                    </a:p>
                  </a:txBody>
                  <a:tcPr marL="49483" marR="494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lvl="0" indent="0">
                        <a:lnSpc>
                          <a:spcPct val="115000"/>
                        </a:lnSpc>
                        <a:spcAft>
                          <a:spcPts val="0"/>
                        </a:spcAft>
                        <a:buFont typeface="Symbol"/>
                        <a:buNone/>
                      </a:pPr>
                      <a:endParaRPr lang="es-ES" sz="900" dirty="0" smtClean="0">
                        <a:latin typeface="Arial"/>
                        <a:ea typeface="Calibri"/>
                        <a:cs typeface="Times New Roman"/>
                      </a:endParaRPr>
                    </a:p>
                  </a:txBody>
                  <a:tcPr marL="49483" marR="494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slow">
    <p:zoom/>
    <p:sndAc>
      <p:stSnd>
        <p:snd r:embed="rId2" name="wind.wav"/>
      </p:stSnd>
    </p:sndAc>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redondeado"/>
          <p:cNvSpPr/>
          <p:nvPr/>
        </p:nvSpPr>
        <p:spPr>
          <a:xfrm>
            <a:off x="1259632" y="1241827"/>
            <a:ext cx="6624736" cy="9708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dirty="0">
                <a:solidFill>
                  <a:prstClr val="black"/>
                </a:solidFill>
                <a:latin typeface="Arial" pitchFamily="34" charset="0"/>
                <a:cs typeface="Arial" pitchFamily="34" charset="0"/>
              </a:rPr>
              <a:t>. </a:t>
            </a:r>
            <a:r>
              <a:rPr lang="es-CO" sz="1200" dirty="0" smtClean="0">
                <a:solidFill>
                  <a:srgbClr val="FF0000"/>
                </a:solidFill>
                <a:latin typeface="Arial" pitchFamily="34" charset="0"/>
                <a:cs typeface="Arial" pitchFamily="34" charset="0"/>
              </a:rPr>
              <a:t>ES UN DEFECTO GENÉTICO QUE PUEDE SER HEREDADO DE UNO DE LOS </a:t>
            </a:r>
            <a:r>
              <a:rPr lang="es-CO" sz="1200" dirty="0" smtClean="0">
                <a:solidFill>
                  <a:srgbClr val="FF0000"/>
                </a:solidFill>
              </a:rPr>
              <a:t>PADRES</a:t>
            </a:r>
            <a:endParaRPr lang="es-CO" sz="1200" dirty="0">
              <a:solidFill>
                <a:srgbClr val="FF0000"/>
              </a:solidFill>
            </a:endParaRPr>
          </a:p>
        </p:txBody>
      </p:sp>
      <p:sp>
        <p:nvSpPr>
          <p:cNvPr id="3" name="2 Flecha abajo"/>
          <p:cNvSpPr/>
          <p:nvPr/>
        </p:nvSpPr>
        <p:spPr>
          <a:xfrm>
            <a:off x="2411760" y="2492896"/>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3 CuadroTexto"/>
          <p:cNvSpPr txBox="1"/>
          <p:nvPr/>
        </p:nvSpPr>
        <p:spPr>
          <a:xfrm>
            <a:off x="1475656" y="3848596"/>
            <a:ext cx="1710190" cy="369332"/>
          </a:xfrm>
          <a:prstGeom prst="rect">
            <a:avLst/>
          </a:prstGeom>
          <a:noFill/>
        </p:spPr>
        <p:txBody>
          <a:bodyPr wrap="square" rtlCol="0">
            <a:spAutoFit/>
          </a:bodyPr>
          <a:lstStyle/>
          <a:p>
            <a:r>
              <a:rPr lang="es-CO" dirty="0" smtClean="0"/>
              <a:t>EL CALCULO</a:t>
            </a:r>
            <a:endParaRPr lang="es-CO" dirty="0"/>
          </a:p>
        </p:txBody>
      </p:sp>
      <p:sp>
        <p:nvSpPr>
          <p:cNvPr id="5" name="4 Flecha abajo"/>
          <p:cNvSpPr/>
          <p:nvPr/>
        </p:nvSpPr>
        <p:spPr>
          <a:xfrm>
            <a:off x="2169444" y="4222864"/>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Rectángulo"/>
          <p:cNvSpPr/>
          <p:nvPr/>
        </p:nvSpPr>
        <p:spPr>
          <a:xfrm>
            <a:off x="1653872" y="5373216"/>
            <a:ext cx="1405960" cy="276999"/>
          </a:xfrm>
          <a:prstGeom prst="rect">
            <a:avLst/>
          </a:prstGeom>
        </p:spPr>
        <p:txBody>
          <a:bodyPr wrap="square">
            <a:spAutoFit/>
          </a:bodyPr>
          <a:lstStyle/>
          <a:p>
            <a:pPr lvl="0"/>
            <a:r>
              <a:rPr lang="es-CO" sz="1200" dirty="0">
                <a:solidFill>
                  <a:prstClr val="black"/>
                </a:solidFill>
                <a:latin typeface="Calibri"/>
              </a:rPr>
              <a:t>SUMAS Y RESTAS</a:t>
            </a:r>
            <a:endParaRPr lang="es-CO" sz="1200" dirty="0">
              <a:solidFill>
                <a:prstClr val="black"/>
              </a:solidFill>
              <a:latin typeface="Calibri"/>
            </a:endParaRPr>
          </a:p>
        </p:txBody>
      </p:sp>
      <p:sp>
        <p:nvSpPr>
          <p:cNvPr id="10" name="9 Flecha abajo"/>
          <p:cNvSpPr/>
          <p:nvPr/>
        </p:nvSpPr>
        <p:spPr>
          <a:xfrm>
            <a:off x="5985868" y="2465096"/>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026" name="Picture 2" descr="C:\Program Files\Microsoft Office\MEDIA\CAGCAT10\j0292020.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20072" y="3676372"/>
            <a:ext cx="1368152" cy="1035696"/>
          </a:xfrm>
          <a:prstGeom prst="rect">
            <a:avLst/>
          </a:prstGeom>
          <a:noFill/>
          <a:extLst>
            <a:ext uri="{909E8E84-426E-40DD-AFC4-6F175D3DCCD1}">
              <a14:hiddenFill xmlns:a14="http://schemas.microsoft.com/office/drawing/2010/main">
                <a:solidFill>
                  <a:srgbClr val="FFFFFF"/>
                </a:solidFill>
              </a14:hiddenFill>
            </a:ext>
          </a:extLst>
        </p:spPr>
      </p:pic>
      <p:sp>
        <p:nvSpPr>
          <p:cNvPr id="14" name="13 Rectángulo"/>
          <p:cNvSpPr/>
          <p:nvPr/>
        </p:nvSpPr>
        <p:spPr>
          <a:xfrm>
            <a:off x="3687487" y="2906139"/>
            <a:ext cx="1769025" cy="707886"/>
          </a:xfrm>
          <a:prstGeom prst="rect">
            <a:avLst/>
          </a:prstGeom>
          <a:solidFill>
            <a:schemeClr val="bg1"/>
          </a:solidFill>
        </p:spPr>
        <p:txBody>
          <a:bodyPr wrap="square">
            <a:spAutoFit/>
          </a:bodyPr>
          <a:lstStyle/>
          <a:p>
            <a:pPr lvl="0" algn="ctr"/>
            <a:r>
              <a:rPr lang="es-CO"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rPr>
              <a:t>SINDROME DE APERT</a:t>
            </a:r>
            <a:endParaRPr lang="es-CO"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endParaRPr>
          </a:p>
        </p:txBody>
      </p:sp>
    </p:spTree>
  </p:cSld>
  <p:clrMapOvr>
    <a:masterClrMapping/>
  </p:clrMapOvr>
  <p:transition spd="slow">
    <p:zoom/>
    <p:sndAc>
      <p:stSnd>
        <p:snd r:embed="rId3" name="wind.wav"/>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sz="4800" b="1" dirty="0" smtClean="0">
                <a:latin typeface="Arial" pitchFamily="34" charset="0"/>
                <a:cs typeface="Arial" pitchFamily="34" charset="0"/>
              </a:rPr>
              <a:t>observación</a:t>
            </a:r>
            <a:endParaRPr lang="es-VE" sz="4800" b="1" dirty="0">
              <a:latin typeface="Arial" pitchFamily="34" charset="0"/>
              <a:cs typeface="Arial" pitchFamily="34" charset="0"/>
            </a:endParaRPr>
          </a:p>
        </p:txBody>
      </p:sp>
      <p:sp>
        <p:nvSpPr>
          <p:cNvPr id="3" name="2 Marcador de contenido"/>
          <p:cNvSpPr>
            <a:spLocks noGrp="1"/>
          </p:cNvSpPr>
          <p:nvPr>
            <p:ph idx="1"/>
          </p:nvPr>
        </p:nvSpPr>
        <p:spPr/>
        <p:txBody>
          <a:bodyPr>
            <a:normAutofit fontScale="62500" lnSpcReduction="20000"/>
          </a:bodyPr>
          <a:lstStyle/>
          <a:p>
            <a:r>
              <a:rPr lang="es-MX" sz="2000" dirty="0" smtClean="0">
                <a:latin typeface="Arial" pitchFamily="34" charset="0"/>
                <a:cs typeface="Arial" pitchFamily="34" charset="0"/>
              </a:rPr>
              <a:t>Se realizo la observación </a:t>
            </a:r>
            <a:r>
              <a:rPr lang="es-MX" sz="2000" dirty="0" smtClean="0">
                <a:latin typeface="Arial" pitchFamily="34" charset="0"/>
                <a:cs typeface="Arial" pitchFamily="34" charset="0"/>
              </a:rPr>
              <a:t>j de  un   joven </a:t>
            </a:r>
            <a:r>
              <a:rPr lang="es-MX" sz="2000" dirty="0" smtClean="0">
                <a:latin typeface="Arial" pitchFamily="34" charset="0"/>
                <a:cs typeface="Arial" pitchFamily="34" charset="0"/>
              </a:rPr>
              <a:t>de 19 </a:t>
            </a:r>
            <a:r>
              <a:rPr lang="es-MX" sz="2000" dirty="0" smtClean="0">
                <a:latin typeface="Arial" pitchFamily="34" charset="0"/>
                <a:cs typeface="Arial" pitchFamily="34" charset="0"/>
              </a:rPr>
              <a:t>años de edad, con condición de síndrome </a:t>
            </a:r>
            <a:r>
              <a:rPr lang="es-MX" sz="2000" dirty="0" smtClean="0">
                <a:latin typeface="Arial" pitchFamily="34" charset="0"/>
                <a:cs typeface="Arial" pitchFamily="34" charset="0"/>
              </a:rPr>
              <a:t>Apert</a:t>
            </a:r>
            <a:r>
              <a:rPr lang="es-MX" sz="2000" dirty="0" smtClean="0">
                <a:latin typeface="Arial" pitchFamily="34" charset="0"/>
                <a:cs typeface="Arial" pitchFamily="34" charset="0"/>
              </a:rPr>
              <a:t>, </a:t>
            </a:r>
            <a:r>
              <a:rPr lang="es-MX" sz="2000" dirty="0" smtClean="0">
                <a:latin typeface="Arial" pitchFamily="34" charset="0"/>
                <a:cs typeface="Arial" pitchFamily="34" charset="0"/>
              </a:rPr>
              <a:t>la cual se encuentra </a:t>
            </a:r>
            <a:r>
              <a:rPr lang="es-MX" sz="2000" dirty="0" smtClean="0">
                <a:latin typeface="Arial" pitchFamily="34" charset="0"/>
                <a:cs typeface="Arial" pitchFamily="34" charset="0"/>
              </a:rPr>
              <a:t>ubicado  en  básica   de  Adultos</a:t>
            </a:r>
            <a:r>
              <a:rPr lang="es-MX" sz="2000" dirty="0" smtClean="0">
                <a:latin typeface="Arial" pitchFamily="34" charset="0"/>
                <a:cs typeface="Arial" pitchFamily="34" charset="0"/>
              </a:rPr>
              <a:t> C  en  el Instituto   de  Educación  Especial Bolivariano José  Gregorio Hernández </a:t>
            </a:r>
            <a:r>
              <a:rPr lang="es-MX" sz="2000" dirty="0" smtClean="0">
                <a:latin typeface="Arial" pitchFamily="34" charset="0"/>
                <a:cs typeface="Arial" pitchFamily="34" charset="0"/>
              </a:rPr>
              <a:t>. </a:t>
            </a:r>
            <a:r>
              <a:rPr lang="es-MX" sz="2000" dirty="0" smtClean="0">
                <a:latin typeface="Arial" pitchFamily="34" charset="0"/>
                <a:cs typeface="Arial" pitchFamily="34" charset="0"/>
              </a:rPr>
              <a:t>Se proyecta  a</a:t>
            </a:r>
            <a:r>
              <a:rPr lang="es-MX" sz="2000" dirty="0" smtClean="0">
                <a:latin typeface="Arial" pitchFamily="34" charset="0"/>
                <a:cs typeface="Arial" pitchFamily="34" charset="0"/>
              </a:rPr>
              <a:t>  Integrar  </a:t>
            </a:r>
            <a:r>
              <a:rPr lang="es-MX" sz="2000" dirty="0" smtClean="0">
                <a:latin typeface="Arial" pitchFamily="34" charset="0"/>
                <a:cs typeface="Arial" pitchFamily="34" charset="0"/>
              </a:rPr>
              <a:t>como </a:t>
            </a:r>
            <a:r>
              <a:rPr lang="es-MX" sz="2000" dirty="0">
                <a:latin typeface="Arial" pitchFamily="34" charset="0"/>
                <a:cs typeface="Arial" pitchFamily="34" charset="0"/>
              </a:rPr>
              <a:t> </a:t>
            </a:r>
            <a:r>
              <a:rPr lang="es-MX" sz="2000" dirty="0" smtClean="0">
                <a:latin typeface="Arial" pitchFamily="34" charset="0"/>
                <a:cs typeface="Arial" pitchFamily="34" charset="0"/>
              </a:rPr>
              <a:t>ofic-boy  en la   empresa   Plástico  los  Andes desarrollando  actividades   en  el área de  fotocopiado, </a:t>
            </a:r>
            <a:r>
              <a:rPr lang="es-MX" sz="2000" dirty="0" smtClean="0">
                <a:latin typeface="Arial" pitchFamily="34" charset="0"/>
                <a:cs typeface="Arial" pitchFamily="34" charset="0"/>
              </a:rPr>
              <a:t> .</a:t>
            </a:r>
          </a:p>
          <a:p>
            <a:r>
              <a:rPr lang="es-MX" sz="2000" dirty="0" smtClean="0">
                <a:latin typeface="Arial" pitchFamily="34" charset="0"/>
                <a:cs typeface="Arial" pitchFamily="34" charset="0"/>
              </a:rPr>
              <a:t>Se logro observar las habilidades que desempeña el joven en el área  como   el  manejo  de   la maquina ,   cantidades  de  hojas  a  fotocopiar .</a:t>
            </a:r>
          </a:p>
          <a:p>
            <a:r>
              <a:rPr lang="es-MX" sz="2000" dirty="0" smtClean="0">
                <a:latin typeface="Arial" pitchFamily="34" charset="0"/>
                <a:cs typeface="Arial" pitchFamily="34" charset="0"/>
              </a:rPr>
              <a:t>Su </a:t>
            </a:r>
            <a:r>
              <a:rPr lang="es-MX" sz="2000" dirty="0" smtClean="0">
                <a:latin typeface="Arial" pitchFamily="34" charset="0"/>
                <a:cs typeface="Arial" pitchFamily="34" charset="0"/>
              </a:rPr>
              <a:t>interés por </a:t>
            </a:r>
            <a:r>
              <a:rPr lang="es-MX" sz="2000" dirty="0">
                <a:latin typeface="Arial" pitchFamily="34" charset="0"/>
                <a:cs typeface="Arial" pitchFamily="34" charset="0"/>
              </a:rPr>
              <a:t> </a:t>
            </a:r>
            <a:r>
              <a:rPr lang="es-MX" sz="2000" dirty="0" smtClean="0">
                <a:latin typeface="Arial" pitchFamily="34" charset="0"/>
                <a:cs typeface="Arial" pitchFamily="34" charset="0"/>
              </a:rPr>
              <a:t> la  informática, el uso del celular</a:t>
            </a:r>
            <a:r>
              <a:rPr lang="es-MX" sz="2000" dirty="0" smtClean="0">
                <a:latin typeface="Arial" pitchFamily="34" charset="0"/>
                <a:cs typeface="Arial" pitchFamily="34" charset="0"/>
              </a:rPr>
              <a:t>  la </a:t>
            </a:r>
            <a:r>
              <a:rPr lang="es-MX" sz="2000" dirty="0" smtClean="0">
                <a:latin typeface="Arial" pitchFamily="34" charset="0"/>
                <a:cs typeface="Arial" pitchFamily="34" charset="0"/>
              </a:rPr>
              <a:t>cual forma  parte </a:t>
            </a:r>
            <a:r>
              <a:rPr lang="es-MX" sz="2000" dirty="0" smtClean="0">
                <a:latin typeface="Arial" pitchFamily="34" charset="0"/>
                <a:cs typeface="Arial" pitchFamily="34" charset="0"/>
              </a:rPr>
              <a:t>de su comunicación con su familiares, amigos y demás que el comparte.  </a:t>
            </a:r>
          </a:p>
          <a:p>
            <a:r>
              <a:rPr lang="es-MX" sz="2000" dirty="0" smtClean="0">
                <a:latin typeface="Arial" pitchFamily="34" charset="0"/>
                <a:cs typeface="Arial" pitchFamily="34" charset="0"/>
              </a:rPr>
              <a:t>Responde con mucha responsabilidad todas las actividades a realizar dentro su entorno.</a:t>
            </a:r>
            <a:r>
              <a:rPr lang="es-MX" sz="2000" dirty="0" smtClean="0">
                <a:latin typeface="Arial" pitchFamily="34" charset="0"/>
                <a:cs typeface="Arial" pitchFamily="34" charset="0"/>
              </a:rPr>
              <a:t>.</a:t>
            </a:r>
            <a:endParaRPr lang="es-MX" sz="2000" dirty="0" smtClean="0">
              <a:latin typeface="Arial" pitchFamily="34" charset="0"/>
              <a:cs typeface="Arial" pitchFamily="34" charset="0"/>
            </a:endParaRPr>
          </a:p>
        </p:txBody>
      </p:sp>
    </p:spTree>
  </p:cSld>
  <p:clrMapOvr>
    <a:masterClrMapping/>
  </p:clrMapOvr>
  <p:transition spd="slow">
    <p:zoom/>
    <p:sndAc>
      <p:stSnd>
        <p:snd r:embed="rId2" name="wind.wav"/>
      </p:stSnd>
    </p:sndAc>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sz="5400" b="1" dirty="0" smtClean="0">
                <a:latin typeface="Arial" pitchFamily="34" charset="0"/>
                <a:cs typeface="Arial" pitchFamily="34" charset="0"/>
              </a:rPr>
              <a:t>entrevista</a:t>
            </a:r>
            <a:endParaRPr lang="es-VE" sz="5400" b="1" dirty="0">
              <a:latin typeface="Arial" pitchFamily="34" charset="0"/>
              <a:cs typeface="Arial" pitchFamily="34" charset="0"/>
            </a:endParaRPr>
          </a:p>
        </p:txBody>
      </p:sp>
      <p:sp>
        <p:nvSpPr>
          <p:cNvPr id="3" name="2 Marcador de contenido"/>
          <p:cNvSpPr>
            <a:spLocks noGrp="1"/>
          </p:cNvSpPr>
          <p:nvPr>
            <p:ph idx="1"/>
          </p:nvPr>
        </p:nvSpPr>
        <p:spPr/>
        <p:txBody>
          <a:bodyPr>
            <a:normAutofit/>
          </a:bodyPr>
          <a:lstStyle/>
          <a:p>
            <a:pPr algn="just"/>
            <a:r>
              <a:rPr lang="es-MX" dirty="0" smtClean="0">
                <a:latin typeface="Arial" pitchFamily="34" charset="0"/>
                <a:cs typeface="Arial" pitchFamily="34" charset="0"/>
              </a:rPr>
              <a:t>El </a:t>
            </a:r>
            <a:r>
              <a:rPr lang="es-MX" dirty="0" smtClean="0">
                <a:latin typeface="Arial" pitchFamily="34" charset="0"/>
                <a:cs typeface="Arial" pitchFamily="34" charset="0"/>
              </a:rPr>
              <a:t>docente </a:t>
            </a:r>
            <a:r>
              <a:rPr lang="es-MX" dirty="0" smtClean="0">
                <a:latin typeface="Arial" pitchFamily="34" charset="0"/>
                <a:cs typeface="Arial" pitchFamily="34" charset="0"/>
              </a:rPr>
              <a:t>expreso, que el joven realiza sus </a:t>
            </a:r>
            <a:r>
              <a:rPr lang="es-MX" dirty="0" smtClean="0">
                <a:latin typeface="Arial" pitchFamily="34" charset="0"/>
                <a:cs typeface="Arial" pitchFamily="34" charset="0"/>
              </a:rPr>
              <a:t>actividades iniciando y culminando la actividad asignada dando </a:t>
            </a:r>
            <a:r>
              <a:rPr lang="es-MX" dirty="0" err="1" smtClean="0">
                <a:latin typeface="Arial" pitchFamily="34" charset="0"/>
                <a:cs typeface="Arial" pitchFamily="34" charset="0"/>
              </a:rPr>
              <a:t>asi</a:t>
            </a:r>
            <a:r>
              <a:rPr lang="es-MX" dirty="0" smtClean="0">
                <a:latin typeface="Arial" pitchFamily="34" charset="0"/>
                <a:cs typeface="Arial" pitchFamily="34" charset="0"/>
              </a:rPr>
              <a:t> cumplimiento a la pautas como: horario de trabajos, normas de seguridad. Manejo de el con su medio ambiente.</a:t>
            </a:r>
          </a:p>
          <a:p>
            <a:pPr algn="just"/>
            <a:r>
              <a:rPr lang="es-MX" dirty="0" smtClean="0">
                <a:latin typeface="Arial" pitchFamily="34" charset="0"/>
                <a:cs typeface="Arial" pitchFamily="34" charset="0"/>
              </a:rPr>
              <a:t>Expresa libremente sus necesidades e inquietudes y sus aspiraciones que quiere para el.</a:t>
            </a:r>
            <a:endParaRPr lang="es-MX" dirty="0" smtClean="0">
              <a:latin typeface="Arial" pitchFamily="34" charset="0"/>
              <a:cs typeface="Arial" pitchFamily="34" charset="0"/>
            </a:endParaRPr>
          </a:p>
        </p:txBody>
      </p:sp>
    </p:spTree>
  </p:cSld>
  <p:clrMapOvr>
    <a:masterClrMapping/>
  </p:clrMapOvr>
  <p:transition spd="slow">
    <p:zoom/>
    <p:sndAc>
      <p:stSnd>
        <p:snd r:embed="rId2" name="wind.wav"/>
      </p:stSnd>
    </p:sndAc>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4932040" y="4127490"/>
            <a:ext cx="3384376" cy="1569660"/>
          </a:xfrm>
          <a:prstGeom prst="rect">
            <a:avLst/>
          </a:prstGeom>
          <a:noFill/>
        </p:spPr>
        <p:txBody>
          <a:bodyPr wrap="square" rtlCol="0">
            <a:spAutoFit/>
          </a:bodyPr>
          <a:lstStyle/>
          <a:p>
            <a:pPr algn="r"/>
            <a:r>
              <a:rPr lang="es-VE" sz="1200" dirty="0" smtClean="0"/>
              <a:t>INSTITUTO DE MEJORAMIENTO</a:t>
            </a:r>
          </a:p>
          <a:p>
            <a:pPr algn="r"/>
            <a:r>
              <a:rPr lang="es-VE" sz="1200" dirty="0" smtClean="0"/>
              <a:t>PROFESIONAL DEL MAGISTERIO</a:t>
            </a:r>
          </a:p>
          <a:p>
            <a:pPr algn="r"/>
            <a:r>
              <a:rPr lang="es-VE" sz="1200" dirty="0" smtClean="0"/>
              <a:t>                  UPEL-IMPM</a:t>
            </a:r>
          </a:p>
          <a:p>
            <a:pPr algn="r"/>
            <a:r>
              <a:rPr lang="es-VE" sz="1200" b="1" dirty="0" smtClean="0"/>
              <a:t>ASIGNATURA</a:t>
            </a:r>
            <a:r>
              <a:rPr lang="es-VE" sz="1200" dirty="0" smtClean="0"/>
              <a:t>: PREVENCION Y</a:t>
            </a:r>
          </a:p>
          <a:p>
            <a:pPr algn="r"/>
            <a:r>
              <a:rPr lang="es-VE" sz="1200" dirty="0" smtClean="0"/>
              <a:t> ATENCION AL SUJETO CON</a:t>
            </a:r>
          </a:p>
          <a:p>
            <a:pPr algn="r"/>
            <a:r>
              <a:rPr lang="es-VE" sz="1200" dirty="0" smtClean="0"/>
              <a:t>TALENTO SUPERIOR</a:t>
            </a:r>
          </a:p>
          <a:p>
            <a:pPr algn="r"/>
            <a:r>
              <a:rPr lang="es-VE" sz="1200" b="1" dirty="0" smtClean="0"/>
              <a:t>TUTORA:  </a:t>
            </a:r>
            <a:r>
              <a:rPr lang="es-VE" sz="1200" dirty="0" smtClean="0"/>
              <a:t>MARIA EUFEMIA</a:t>
            </a:r>
          </a:p>
          <a:p>
            <a:pPr algn="r"/>
            <a:r>
              <a:rPr lang="es-VE" sz="1200" b="1" dirty="0" smtClean="0"/>
              <a:t>AUTOR: </a:t>
            </a:r>
            <a:r>
              <a:rPr lang="es-VE" sz="1200" b="1" dirty="0" smtClean="0"/>
              <a:t>ANDERSON PEÑA</a:t>
            </a:r>
            <a:endParaRPr lang="es-VE" sz="1200" dirty="0" smtClean="0"/>
          </a:p>
        </p:txBody>
      </p:sp>
      <p:sp>
        <p:nvSpPr>
          <p:cNvPr id="2" name="1 Rectángulo"/>
          <p:cNvSpPr/>
          <p:nvPr/>
        </p:nvSpPr>
        <p:spPr>
          <a:xfrm>
            <a:off x="1115616" y="1052736"/>
            <a:ext cx="6984776" cy="3471720"/>
          </a:xfrm>
          <a:prstGeom prst="rect">
            <a:avLst/>
          </a:prstGeom>
        </p:spPr>
        <p:txBody>
          <a:bodyPr wrap="square">
            <a:spAutoFit/>
          </a:bodyPr>
          <a:lstStyle/>
          <a:p>
            <a:pPr marL="0" marR="0" lvl="0" indent="0" algn="just" defTabSz="914400" eaLnBrk="1" fontAlgn="base" latinLnBrk="0" hangingPunct="1">
              <a:lnSpc>
                <a:spcPct val="80000"/>
              </a:lnSpc>
              <a:spcBef>
                <a:spcPct val="20000"/>
              </a:spcBef>
              <a:spcAft>
                <a:spcPct val="0"/>
              </a:spcAft>
              <a:buClrTx/>
              <a:buSzTx/>
              <a:buFontTx/>
              <a:buNone/>
              <a:tabLst/>
              <a:defRPr/>
            </a:pPr>
            <a:r>
              <a:rPr kumimoji="0" lang="es-ES" sz="2000" b="0" i="0" u="none" strike="noStrike" kern="0" cap="none" spc="0" normalizeH="0" baseline="0" noProof="0" dirty="0" smtClean="0">
                <a:ln>
                  <a:noFill/>
                </a:ln>
                <a:solidFill>
                  <a:srgbClr val="FFCC66"/>
                </a:solidFill>
                <a:effectLst/>
                <a:uLnTx/>
                <a:uFillTx/>
                <a:latin typeface="Century" pitchFamily="18" charset="0"/>
              </a:rPr>
              <a:t> </a:t>
            </a:r>
            <a:r>
              <a:rPr kumimoji="0" lang="es-ES" b="0" i="0" u="none" strike="noStrike" kern="0" cap="none" spc="0" normalizeH="0" baseline="0" noProof="0" dirty="0" smtClean="0">
                <a:ln>
                  <a:noFill/>
                </a:ln>
                <a:solidFill>
                  <a:srgbClr val="0070C0"/>
                </a:solidFill>
                <a:effectLst/>
                <a:uLnTx/>
                <a:uFillTx/>
                <a:latin typeface="Century" pitchFamily="18" charset="0"/>
              </a:rPr>
              <a:t>ESPERO,  QUE TODO EL MUNDO SE DE CUENTA QUE CUALQUIERA ES CAPAZ DE HACER CUALQUIER COSA QUE SE PROPONGA, POR DIFÍCIL QUE LE PAREZCA, NADIE ESTÁ INCAPACITADO TOTALMENTE, A PESAR DE QUE EL ESFUERZO SEA MAYOR O MENOR TODOS PODEMOS CONSEGUIR UNA META SIEMPRE MIENTRAS NO  OPTEMOS POR RENDIRNOS, Y POR ULTIMO,  NO LEVANTEMOS MÁS BARRERAS, SUFICIENTE CON LAS YA PRESENTES,  CONFIA! APOSTEMOS POR LA INTEGRACIÓN. </a:t>
            </a:r>
          </a:p>
          <a:p>
            <a:pPr marL="0" marR="0" lvl="0" indent="0" algn="just" defTabSz="914400" eaLnBrk="1" fontAlgn="base" latinLnBrk="0" hangingPunct="1">
              <a:lnSpc>
                <a:spcPct val="80000"/>
              </a:lnSpc>
              <a:spcBef>
                <a:spcPct val="20000"/>
              </a:spcBef>
              <a:spcAft>
                <a:spcPct val="0"/>
              </a:spcAft>
              <a:buClrTx/>
              <a:buSzTx/>
              <a:buFontTx/>
              <a:buNone/>
              <a:tabLst/>
              <a:defRPr/>
            </a:pPr>
            <a:endParaRPr kumimoji="0" lang="es-ES" b="0" i="0" u="none" strike="noStrike" kern="0" cap="none" spc="0" normalizeH="0" baseline="0" noProof="0" dirty="0" smtClean="0">
              <a:ln>
                <a:noFill/>
              </a:ln>
              <a:solidFill>
                <a:srgbClr val="0070C0"/>
              </a:solidFill>
              <a:effectLst/>
              <a:uLnTx/>
              <a:uFillTx/>
              <a:latin typeface="Century" pitchFamily="18" charset="0"/>
            </a:endParaRPr>
          </a:p>
          <a:p>
            <a:pPr marL="0" marR="0" lvl="0" indent="0" algn="just" defTabSz="914400" eaLnBrk="1" fontAlgn="base" latinLnBrk="0" hangingPunct="1">
              <a:lnSpc>
                <a:spcPct val="80000"/>
              </a:lnSpc>
              <a:spcBef>
                <a:spcPct val="20000"/>
              </a:spcBef>
              <a:spcAft>
                <a:spcPct val="0"/>
              </a:spcAft>
              <a:buClrTx/>
              <a:buSzTx/>
              <a:buFontTx/>
              <a:buNone/>
              <a:tabLst/>
              <a:defRPr/>
            </a:pPr>
            <a:r>
              <a:rPr kumimoji="0" lang="es-ES" b="0" i="0" u="none" strike="noStrike" kern="0" cap="none" spc="0" normalizeH="0" baseline="0" noProof="0" dirty="0" smtClean="0">
                <a:ln>
                  <a:noFill/>
                </a:ln>
                <a:solidFill>
                  <a:srgbClr val="0070C0"/>
                </a:solidFill>
                <a:effectLst/>
                <a:uLnTx/>
                <a:uFillTx/>
                <a:latin typeface="Century" pitchFamily="18" charset="0"/>
              </a:rPr>
              <a:t>                                      </a:t>
            </a:r>
          </a:p>
          <a:p>
            <a:pPr marL="0" marR="0" lvl="0" indent="0" algn="just" defTabSz="914400" eaLnBrk="1" fontAlgn="base" latinLnBrk="0" hangingPunct="1">
              <a:lnSpc>
                <a:spcPct val="80000"/>
              </a:lnSpc>
              <a:spcBef>
                <a:spcPct val="20000"/>
              </a:spcBef>
              <a:spcAft>
                <a:spcPct val="0"/>
              </a:spcAft>
              <a:buClrTx/>
              <a:buSzTx/>
              <a:buFontTx/>
              <a:buNone/>
              <a:tabLst/>
              <a:defRPr/>
            </a:pPr>
            <a:r>
              <a:rPr kumimoji="0" lang="es-ES" b="0" i="0" u="none" strike="noStrike" kern="0" cap="none" spc="0" normalizeH="0" baseline="0" noProof="0" dirty="0" smtClean="0">
                <a:ln>
                  <a:noFill/>
                </a:ln>
                <a:solidFill>
                  <a:srgbClr val="0070C0"/>
                </a:solidFill>
                <a:effectLst/>
                <a:uLnTx/>
                <a:uFillTx/>
                <a:latin typeface="Century" pitchFamily="18" charset="0"/>
              </a:rPr>
              <a:t>                                           </a:t>
            </a:r>
            <a:r>
              <a:rPr kumimoji="0" lang="es-ES" b="0" i="0" u="none" strike="noStrike" kern="0" cap="none" spc="0" normalizeH="0" baseline="0" noProof="0" dirty="0" smtClean="0">
                <a:ln>
                  <a:noFill/>
                </a:ln>
                <a:solidFill>
                  <a:srgbClr val="0070C0"/>
                </a:solidFill>
                <a:effectLst/>
                <a:uLnTx/>
                <a:uFillTx/>
                <a:latin typeface="Comic Sans MS" pitchFamily="66" charset="0"/>
              </a:rPr>
              <a:t>Pablo Pineda</a:t>
            </a:r>
            <a:r>
              <a:rPr kumimoji="0" lang="es-ES_tradnl" b="0" i="0" u="none" strike="noStrike" kern="0" cap="none" spc="0" normalizeH="0" baseline="0" noProof="0" dirty="0" smtClean="0">
                <a:ln>
                  <a:noFill/>
                </a:ln>
                <a:solidFill>
                  <a:srgbClr val="0070C0"/>
                </a:solidFill>
                <a:effectLst/>
                <a:uLnTx/>
                <a:uFillTx/>
                <a:latin typeface="Comic Sans MS" pitchFamily="66" charset="0"/>
              </a:rPr>
              <a:t> </a:t>
            </a:r>
          </a:p>
          <a:p>
            <a:pPr marL="0" marR="0" lvl="0" indent="0" algn="just" defTabSz="914400" eaLnBrk="1" fontAlgn="base" latinLnBrk="0" hangingPunct="1">
              <a:lnSpc>
                <a:spcPct val="80000"/>
              </a:lnSpc>
              <a:spcBef>
                <a:spcPct val="20000"/>
              </a:spcBef>
              <a:spcAft>
                <a:spcPct val="0"/>
              </a:spcAft>
              <a:buClrTx/>
              <a:buSzTx/>
              <a:buFontTx/>
              <a:buNone/>
              <a:tabLst/>
              <a:defRPr/>
            </a:pPr>
            <a:r>
              <a:rPr kumimoji="0" lang="es-ES_tradnl" sz="2000" b="1" i="0" u="none" strike="noStrike" kern="0" cap="none" spc="0" normalizeH="0" baseline="0" noProof="0" dirty="0" smtClean="0">
                <a:ln>
                  <a:noFill/>
                </a:ln>
                <a:solidFill>
                  <a:srgbClr val="FFCC66"/>
                </a:solidFill>
                <a:effectLst/>
                <a:uLnTx/>
                <a:uFillTx/>
                <a:latin typeface="Comic Sans MS" pitchFamily="66" charset="0"/>
              </a:rPr>
              <a:t>     </a:t>
            </a:r>
            <a:endParaRPr kumimoji="0" lang="es-CO" sz="1800" b="0" i="0" u="none" strike="noStrike" kern="0" cap="none" spc="0" normalizeH="0" baseline="0" noProof="0" dirty="0" smtClean="0">
              <a:ln>
                <a:noFill/>
              </a:ln>
              <a:solidFill>
                <a:sysClr val="windowText" lastClr="000000"/>
              </a:solidFill>
              <a:effectLst/>
              <a:uLnTx/>
              <a:uFillTx/>
            </a:endParaRPr>
          </a:p>
        </p:txBody>
      </p:sp>
    </p:spTree>
  </p:cSld>
  <p:clrMapOvr>
    <a:masterClrMapping/>
  </p:clrMapOvr>
  <p:transition spd="slow">
    <p:zoom/>
    <p:sndAc>
      <p:stSnd>
        <p:snd r:embed="rId2" name="wind.wav"/>
      </p:stSnd>
    </p:sndAc>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lta costura">
  <a:themeElements>
    <a:clrScheme name="Alta costura">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Etiqueta">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lta costura">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385</TotalTime>
  <Words>495</Words>
  <Application>Microsoft Office PowerPoint</Application>
  <PresentationFormat>Presentación en pantalla (4:3)</PresentationFormat>
  <Paragraphs>61</Paragraphs>
  <Slides>8</Slides>
  <Notes>2</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Alta costura</vt:lpstr>
      <vt:lpstr>Presentación de PowerPoint</vt:lpstr>
      <vt:lpstr>editorial</vt:lpstr>
      <vt:lpstr>Currículo del editor</vt:lpstr>
      <vt:lpstr>Plan de acción</vt:lpstr>
      <vt:lpstr>Presentación de PowerPoint</vt:lpstr>
      <vt:lpstr>observación</vt:lpstr>
      <vt:lpstr>entrevista</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Juan Carlos</dc:creator>
  <cp:lastModifiedBy>Dell</cp:lastModifiedBy>
  <cp:revision>37</cp:revision>
  <dcterms:created xsi:type="dcterms:W3CDTF">2011-03-05T01:05:50Z</dcterms:created>
  <dcterms:modified xsi:type="dcterms:W3CDTF">2011-03-11T22:54:44Z</dcterms:modified>
</cp:coreProperties>
</file>